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51" r:id="rId3"/>
    <p:sldId id="342" r:id="rId4"/>
    <p:sldId id="343" r:id="rId5"/>
    <p:sldId id="344" r:id="rId6"/>
    <p:sldId id="329" r:id="rId7"/>
    <p:sldId id="324" r:id="rId8"/>
    <p:sldId id="327" r:id="rId9"/>
    <p:sldId id="281" r:id="rId10"/>
    <p:sldId id="277" r:id="rId11"/>
    <p:sldId id="289" r:id="rId12"/>
    <p:sldId id="350" r:id="rId13"/>
    <p:sldId id="376" r:id="rId14"/>
    <p:sldId id="339" r:id="rId15"/>
    <p:sldId id="348" r:id="rId16"/>
    <p:sldId id="349" r:id="rId17"/>
    <p:sldId id="354" r:id="rId18"/>
    <p:sldId id="355" r:id="rId19"/>
    <p:sldId id="356" r:id="rId20"/>
    <p:sldId id="359" r:id="rId21"/>
    <p:sldId id="364" r:id="rId22"/>
    <p:sldId id="367" r:id="rId23"/>
    <p:sldId id="382" r:id="rId24"/>
    <p:sldId id="365" r:id="rId25"/>
    <p:sldId id="374" r:id="rId26"/>
    <p:sldId id="313" r:id="rId27"/>
    <p:sldId id="317" r:id="rId28"/>
    <p:sldId id="377" r:id="rId29"/>
    <p:sldId id="380" r:id="rId30"/>
    <p:sldId id="378" r:id="rId31"/>
    <p:sldId id="379" r:id="rId32"/>
  </p:sldIdLst>
  <p:sldSz cx="9144000" cy="6858000" type="screen4x3"/>
  <p:notesSz cx="6858000" cy="9144000"/>
  <p:defaultTextStyle>
    <a:defPPr>
      <a:defRPr lang="en-US"/>
    </a:defPPr>
    <a:lvl1pPr marL="0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971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5942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3913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1884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9855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7827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5798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3769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23">
          <p15:clr>
            <a:srgbClr val="A4A3A4"/>
          </p15:clr>
        </p15:guide>
        <p15:guide id="2" pos="13723">
          <p15:clr>
            <a:srgbClr val="A4A3A4"/>
          </p15:clr>
        </p15:guide>
        <p15:guide id="3" orient="horz" pos="2115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47479"/>
    <a:srgbClr val="595959"/>
    <a:srgbClr val="665C95"/>
    <a:srgbClr val="E6E0EC"/>
    <a:srgbClr val="31364F"/>
    <a:srgbClr val="DCD7E3"/>
    <a:srgbClr val="25283E"/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6964" autoAdjust="0"/>
  </p:normalViewPr>
  <p:slideViewPr>
    <p:cSldViewPr snapToGrid="0">
      <p:cViewPr>
        <p:scale>
          <a:sx n="95" d="100"/>
          <a:sy n="95" d="100"/>
        </p:scale>
        <p:origin x="1296" y="-174"/>
      </p:cViewPr>
      <p:guideLst>
        <p:guide orient="horz" pos="13723"/>
        <p:guide pos="13723"/>
        <p:guide orient="horz" pos="211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C86D77F-1190-4DF4-9935-7D49A0E036CD}"/>
    <pc:docChg chg="addSld modSld modSection">
      <pc:chgData name="" userId="" providerId="" clId="Web-{CC86D77F-1190-4DF4-9935-7D49A0E036CD}" dt="2018-02-05T20:07:10.258" v="21"/>
      <pc:docMkLst>
        <pc:docMk/>
      </pc:docMkLst>
      <pc:sldChg chg="addSp delSp modSp new">
        <pc:chgData name="" userId="" providerId="" clId="Web-{CC86D77F-1190-4DF4-9935-7D49A0E036CD}" dt="2018-02-05T20:07:10.258" v="21"/>
        <pc:sldMkLst>
          <pc:docMk/>
          <pc:sldMk cId="1074005547" sldId="381"/>
        </pc:sldMkLst>
        <pc:spChg chg="mod">
          <ac:chgData name="" userId="" providerId="" clId="Web-{CC86D77F-1190-4DF4-9935-7D49A0E036CD}" dt="2018-02-05T20:05:54.711" v="9"/>
          <ac:spMkLst>
            <pc:docMk/>
            <pc:sldMk cId="1074005547" sldId="381"/>
            <ac:spMk id="2" creationId="{08BCFD05-CF71-4DB0-AA4A-AFB6FC893969}"/>
          </ac:spMkLst>
        </pc:spChg>
        <pc:picChg chg="add del mod">
          <ac:chgData name="" userId="" providerId="" clId="Web-{CC86D77F-1190-4DF4-9935-7D49A0E036CD}" dt="2018-02-05T20:06:04.992" v="15"/>
          <ac:picMkLst>
            <pc:docMk/>
            <pc:sldMk cId="1074005547" sldId="381"/>
            <ac:picMk id="3" creationId="{14BC9A67-C7EE-4592-9A3D-5C698F982FA9}"/>
          </ac:picMkLst>
        </pc:picChg>
        <pc:picChg chg="add del mod">
          <ac:chgData name="" userId="" providerId="" clId="Web-{CC86D77F-1190-4DF4-9935-7D49A0E036CD}" dt="2018-02-05T20:07:03.399" v="19"/>
          <ac:picMkLst>
            <pc:docMk/>
            <pc:sldMk cId="1074005547" sldId="381"/>
            <ac:picMk id="5" creationId="{AD03EFF0-BB9B-4CFF-A097-477A81B8173A}"/>
          </ac:picMkLst>
        </pc:picChg>
        <pc:picChg chg="add del mod">
          <ac:chgData name="" userId="" providerId="" clId="Web-{CC86D77F-1190-4DF4-9935-7D49A0E036CD}" dt="2018-02-05T20:07:10.258" v="21"/>
          <ac:picMkLst>
            <pc:docMk/>
            <pc:sldMk cId="1074005547" sldId="381"/>
            <ac:picMk id="7" creationId="{FB125BB1-B476-4A48-8F83-58745B28E8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3459B-436D-0B40-981C-B120AA90228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3BABE-D07F-D540-B190-879447E24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1pPr>
    <a:lvl2pPr marL="7493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2pPr>
    <a:lvl3pPr marL="14987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3pPr>
    <a:lvl4pPr marL="22480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4pPr>
    <a:lvl5pPr marL="29974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5pPr>
    <a:lvl6pPr marL="37467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6pPr>
    <a:lvl7pPr marL="44961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7pPr>
    <a:lvl8pPr marL="524546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8pPr>
    <a:lvl9pPr marL="599481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9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9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7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20 studies (n = 1228) with data that could be included in meta-analysis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13 treatments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59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8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50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4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6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8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4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85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988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2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14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74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0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0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320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401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561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641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26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383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022" indent="0">
              <a:buNone/>
              <a:defRPr sz="1800" b="1"/>
            </a:lvl2pPr>
            <a:lvl3pPr marL="816043" indent="0">
              <a:buNone/>
              <a:defRPr sz="1600" b="1"/>
            </a:lvl3pPr>
            <a:lvl4pPr marL="1224065" indent="0">
              <a:buNone/>
              <a:defRPr sz="1400" b="1"/>
            </a:lvl4pPr>
            <a:lvl5pPr marL="1632086" indent="0">
              <a:buNone/>
              <a:defRPr sz="1400" b="1"/>
            </a:lvl5pPr>
            <a:lvl6pPr marL="2040108" indent="0">
              <a:buNone/>
              <a:defRPr sz="1400" b="1"/>
            </a:lvl6pPr>
            <a:lvl7pPr marL="2448129" indent="0">
              <a:buNone/>
              <a:defRPr sz="1400" b="1"/>
            </a:lvl7pPr>
            <a:lvl8pPr marL="2856151" indent="0">
              <a:buNone/>
              <a:defRPr sz="1400" b="1"/>
            </a:lvl8pPr>
            <a:lvl9pPr marL="3264172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022" indent="0">
              <a:buNone/>
              <a:defRPr sz="1800" b="1"/>
            </a:lvl2pPr>
            <a:lvl3pPr marL="816043" indent="0">
              <a:buNone/>
              <a:defRPr sz="1600" b="1"/>
            </a:lvl3pPr>
            <a:lvl4pPr marL="1224065" indent="0">
              <a:buNone/>
              <a:defRPr sz="1400" b="1"/>
            </a:lvl4pPr>
            <a:lvl5pPr marL="1632086" indent="0">
              <a:buNone/>
              <a:defRPr sz="1400" b="1"/>
            </a:lvl5pPr>
            <a:lvl6pPr marL="2040108" indent="0">
              <a:buNone/>
              <a:defRPr sz="1400" b="1"/>
            </a:lvl6pPr>
            <a:lvl7pPr marL="2448129" indent="0">
              <a:buNone/>
              <a:defRPr sz="1400" b="1"/>
            </a:lvl7pPr>
            <a:lvl8pPr marL="2856151" indent="0">
              <a:buNone/>
              <a:defRPr sz="1400" b="1"/>
            </a:lvl8pPr>
            <a:lvl9pPr marL="3264172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880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57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722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49"/>
            <a:ext cx="3008313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200"/>
            </a:lvl1pPr>
            <a:lvl2pPr marL="408022" indent="0">
              <a:buNone/>
              <a:defRPr sz="1100"/>
            </a:lvl2pPr>
            <a:lvl3pPr marL="816043" indent="0">
              <a:buNone/>
              <a:defRPr sz="900"/>
            </a:lvl3pPr>
            <a:lvl4pPr marL="1224065" indent="0">
              <a:buNone/>
              <a:defRPr sz="800"/>
            </a:lvl4pPr>
            <a:lvl5pPr marL="1632086" indent="0">
              <a:buNone/>
              <a:defRPr sz="800"/>
            </a:lvl5pPr>
            <a:lvl6pPr marL="2040108" indent="0">
              <a:buNone/>
              <a:defRPr sz="800"/>
            </a:lvl6pPr>
            <a:lvl7pPr marL="2448129" indent="0">
              <a:buNone/>
              <a:defRPr sz="800"/>
            </a:lvl7pPr>
            <a:lvl8pPr marL="2856151" indent="0">
              <a:buNone/>
              <a:defRPr sz="800"/>
            </a:lvl8pPr>
            <a:lvl9pPr marL="326417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74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022" indent="0">
              <a:buNone/>
              <a:defRPr sz="2500"/>
            </a:lvl2pPr>
            <a:lvl3pPr marL="816043" indent="0">
              <a:buNone/>
              <a:defRPr sz="2100"/>
            </a:lvl3pPr>
            <a:lvl4pPr marL="1224065" indent="0">
              <a:buNone/>
              <a:defRPr sz="1800"/>
            </a:lvl4pPr>
            <a:lvl5pPr marL="1632086" indent="0">
              <a:buNone/>
              <a:defRPr sz="1800"/>
            </a:lvl5pPr>
            <a:lvl6pPr marL="2040108" indent="0">
              <a:buNone/>
              <a:defRPr sz="1800"/>
            </a:lvl6pPr>
            <a:lvl7pPr marL="2448129" indent="0">
              <a:buNone/>
              <a:defRPr sz="1800"/>
            </a:lvl7pPr>
            <a:lvl8pPr marL="2856151" indent="0">
              <a:buNone/>
              <a:defRPr sz="1800"/>
            </a:lvl8pPr>
            <a:lvl9pPr marL="326417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200"/>
            </a:lvl1pPr>
            <a:lvl2pPr marL="408022" indent="0">
              <a:buNone/>
              <a:defRPr sz="1100"/>
            </a:lvl2pPr>
            <a:lvl3pPr marL="816043" indent="0">
              <a:buNone/>
              <a:defRPr sz="900"/>
            </a:lvl3pPr>
            <a:lvl4pPr marL="1224065" indent="0">
              <a:buNone/>
              <a:defRPr sz="800"/>
            </a:lvl4pPr>
            <a:lvl5pPr marL="1632086" indent="0">
              <a:buNone/>
              <a:defRPr sz="800"/>
            </a:lvl5pPr>
            <a:lvl6pPr marL="2040108" indent="0">
              <a:buNone/>
              <a:defRPr sz="800"/>
            </a:lvl6pPr>
            <a:lvl7pPr marL="2448129" indent="0">
              <a:buNone/>
              <a:defRPr sz="800"/>
            </a:lvl7pPr>
            <a:lvl8pPr marL="2856151" indent="0">
              <a:buNone/>
              <a:defRPr sz="800"/>
            </a:lvl8pPr>
            <a:lvl9pPr marL="326417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97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81604" tIns="40802" rIns="81604" bIns="4080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12F78-0A6E-4406-962E-3996E8E02099}" type="datetimeFigureOut">
              <a:rPr lang="en-CA" smtClean="0"/>
              <a:t>2018-02-05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9" y="5952181"/>
            <a:ext cx="914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3257" y="6298949"/>
            <a:ext cx="2353086" cy="25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5411" y="6313885"/>
            <a:ext cx="767544" cy="245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3155" y="6311473"/>
            <a:ext cx="493750" cy="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8022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016" indent="-306016" algn="l" defTabSz="408022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035" indent="-255013" algn="l" defTabSz="408022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54" indent="-204011" algn="l" defTabSz="408022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075" indent="-204011" algn="l" defTabSz="408022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097" indent="-204011" algn="l" defTabSz="408022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118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140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161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183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22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043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65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086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08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129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151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172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1174"/>
            <a:ext cx="9144000" cy="1145188"/>
          </a:xfrm>
          <a:prstGeom prst="rect">
            <a:avLst/>
          </a:prstGeom>
          <a:solidFill>
            <a:srgbClr val="665C95">
              <a:alpha val="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ounded Rectangle 50"/>
          <p:cNvSpPr/>
          <p:nvPr/>
        </p:nvSpPr>
        <p:spPr>
          <a:xfrm>
            <a:off x="3121082" y="6104129"/>
            <a:ext cx="1556714" cy="6461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4987" tIns="7494" rIns="14987" bIns="7494" rtlCol="0" anchor="ctr"/>
          <a:lstStyle/>
          <a:p>
            <a:r>
              <a:rPr lang="en-CA" sz="600" dirty="0">
                <a:latin typeface="Helvetica Light"/>
                <a:cs typeface="Helvetica Light"/>
              </a:rPr>
              <a:t>Contact Information:</a:t>
            </a:r>
          </a:p>
          <a:p>
            <a:pPr>
              <a:spcAft>
                <a:spcPts val="197"/>
              </a:spcAft>
            </a:pPr>
            <a:r>
              <a:rPr lang="en-CA" sz="600" dirty="0" err="1">
                <a:latin typeface="Helvetica Light"/>
                <a:cs typeface="Helvetica Light"/>
              </a:rPr>
              <a:t>Tim.disher@dal.ca</a:t>
            </a:r>
            <a:endParaRPr lang="en-CA" sz="6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1428" y="5854753"/>
            <a:ext cx="30267" cy="261356"/>
          </a:xfrm>
          <a:prstGeom prst="rect">
            <a:avLst/>
          </a:prstGeom>
          <a:noFill/>
        </p:spPr>
        <p:txBody>
          <a:bodyPr wrap="none" lIns="14987" tIns="7494" rIns="14987" bIns="7494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700300" y="5709705"/>
            <a:ext cx="30267" cy="261356"/>
          </a:xfrm>
          <a:prstGeom prst="rect">
            <a:avLst/>
          </a:prstGeom>
          <a:noFill/>
        </p:spPr>
        <p:txBody>
          <a:bodyPr wrap="none" lIns="14987" tIns="7494" rIns="14987" bIns="7494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964816"/>
            <a:ext cx="7772400" cy="1317171"/>
          </a:xfrm>
        </p:spPr>
        <p:txBody>
          <a:bodyPr>
            <a:noAutofit/>
          </a:bodyPr>
          <a:lstStyle/>
          <a:p>
            <a:pPr algn="l"/>
            <a:r>
              <a:rPr lang="en-CA" sz="3200" dirty="0">
                <a:solidFill>
                  <a:srgbClr val="665C95"/>
                </a:solidFill>
                <a:latin typeface="Raleway"/>
                <a:cs typeface="Raleway"/>
              </a:rPr>
              <a:t>Network meta-analysis: An introduction and applied example</a:t>
            </a:r>
            <a:endParaRPr lang="en-US" sz="2400" dirty="0">
              <a:solidFill>
                <a:srgbClr val="665C95"/>
              </a:solidFill>
              <a:latin typeface="Raleway"/>
              <a:cs typeface="Raleway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3344" y="3246362"/>
            <a:ext cx="7704856" cy="920415"/>
          </a:xfrm>
        </p:spPr>
        <p:txBody>
          <a:bodyPr>
            <a:normAutofit/>
          </a:bodyPr>
          <a:lstStyle/>
          <a:p>
            <a:pPr algn="l"/>
            <a:r>
              <a:rPr lang="en-CA" sz="1800" dirty="0">
                <a:solidFill>
                  <a:srgbClr val="595959"/>
                </a:solidFill>
                <a:latin typeface="Raleway"/>
                <a:cs typeface="Raleway"/>
              </a:rPr>
              <a:t>Tim Disher, RN, Vanier Scholar</a:t>
            </a:r>
          </a:p>
          <a:p>
            <a:pPr algn="l"/>
            <a:r>
              <a:rPr lang="en-CA" sz="1800" dirty="0">
                <a:solidFill>
                  <a:srgbClr val="595959"/>
                </a:solidFill>
                <a:latin typeface="Raleway"/>
              </a:rPr>
              <a:t>Co-Supervisors: Dr. Marsha Campbell-Yeo, Dr. Ruth Martin-Misener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7"/>
    </mc:Choice>
    <mc:Fallback xmlns="">
      <p:transition spd="slow" advTm="28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WHAT CAN NMA ADD?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Rigorous comparison of all available interventions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Explicit assessment of transitivity/consistency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Appropriate treatment of multi-arm trials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Improved precision (sometimes)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More opportunities to explore sources of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Guidance for future research that incorporates entire evidence 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56BCE5-433A-4878-A24F-94403BBB6449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19079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206599"/>
            <a:ext cx="7797800" cy="341078"/>
          </a:xfrm>
          <a:prstGeom prst="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-1" y="2710387"/>
            <a:ext cx="6206247" cy="341078"/>
          </a:xfrm>
          <a:prstGeom prst="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Basic steps in an NMA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580626" cy="42140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Systematic review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Quality appraisal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Network visualization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Synthesis feasibility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Pairwise meta-analysis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Exploring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Drawing conclusions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Drops">
            <a:extLst/>
          </p:cNvPr>
          <p:cNvSpPr/>
          <p:nvPr/>
        </p:nvSpPr>
        <p:spPr>
          <a:xfrm>
            <a:off x="6050442" y="2287474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weet">
            <a:extLst/>
          </p:cNvPr>
          <p:cNvSpPr/>
          <p:nvPr/>
        </p:nvSpPr>
        <p:spPr>
          <a:xfrm>
            <a:off x="7429564" y="3423421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Paracetamol">
            <a:extLst/>
          </p:cNvPr>
          <p:cNvSpPr/>
          <p:nvPr/>
        </p:nvSpPr>
        <p:spPr>
          <a:xfrm>
            <a:off x="7797800" y="1801135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/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6809251" y="3057123"/>
            <a:ext cx="804431" cy="554136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/>
          </p:cNvPr>
          <p:cNvCxnSpPr>
            <a:stCxn id="5" idx="0"/>
            <a:endCxn id="6" idx="4"/>
          </p:cNvCxnSpPr>
          <p:nvPr/>
        </p:nvCxnSpPr>
        <p:spPr>
          <a:xfrm flipV="1">
            <a:off x="8058182" y="2706010"/>
            <a:ext cx="184118" cy="717411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/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6809251" y="2253573"/>
            <a:ext cx="988549" cy="16595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6A547A-B15C-498C-962B-1E4172DCB701}"/>
              </a:ext>
            </a:extLst>
          </p:cNvPr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896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TWO MAIN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97614" cy="42140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NMAs can be conducted using traditional (using R or STATA) or Bayesian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Advantages of Bayesian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Allow probabilistic statements (e.g. probability an intervention is best)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Logical interpretation of coverage intervals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Theoretically superior treatment of between-trial heterogeneity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Increased flexibility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More robust against zero cells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Disadvantages of Bayesian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Time, need to run additional diagnostics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Random effects can “explode” with insufficient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Requires strong statistical programming skills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793AF87-4ECC-45C1-B353-7E9C27C0C0BB}"/>
              </a:ext>
            </a:extLst>
          </p:cNvPr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C8CA1B-756B-4855-97A8-0C05CBEE180A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25803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Applied example: Pain reducing treatments for retinopathy of prematurity eye exams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9512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SCREENING FOR 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58" y="1469618"/>
            <a:ext cx="8749430" cy="1799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Canadian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Paediatric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Society guidelines recommend serial eye exams for all infants born less than 31 weeks GA as well as infants less than 1250g</a:t>
            </a:r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. </a:t>
            </a:r>
            <a:r>
              <a:rPr lang="en-CA" sz="1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Canadian Paediatric Society, 2016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9" y="3321273"/>
            <a:ext cx="3668521" cy="25025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58" y="3469711"/>
            <a:ext cx="4572000" cy="1686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 Standard approach includes the use of speculum and scleral depression.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F0E31CF-B2D4-4195-A6BC-0FCB5E5B3C8F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319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995807"/>
            <a:ext cx="9144000" cy="2277374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REVIEW QUESTION</a:t>
            </a:r>
          </a:p>
          <a:p>
            <a:pPr algn="ctr"/>
            <a:endParaRPr lang="en-CA" sz="2400" dirty="0">
              <a:solidFill>
                <a:srgbClr val="E6E0EC"/>
              </a:solidFill>
              <a:latin typeface="Raleway"/>
            </a:endParaRPr>
          </a:p>
          <a:p>
            <a:pPr algn="ctr"/>
            <a:r>
              <a:rPr lang="en-CA" sz="2400" dirty="0">
                <a:solidFill>
                  <a:srgbClr val="E6E0EC"/>
                </a:solidFill>
                <a:latin typeface="Raleway"/>
              </a:rPr>
              <a:t>WHAT IS THE MOST EFFECTIVE PAIN RELIEVING STRATEGY FOR EYE EXAMS IN PRETERM NEONATES?</a:t>
            </a:r>
          </a:p>
        </p:txBody>
      </p:sp>
    </p:spTree>
    <p:extLst>
      <p:ext uri="{BB962C8B-B14F-4D97-AF65-F5344CB8AC3E}">
        <p14:creationId xmlns:p14="http://schemas.microsoft.com/office/powerpoint/2010/main" val="14561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26440"/>
              </p:ext>
            </p:extLst>
          </p:nvPr>
        </p:nvGraphicFramePr>
        <p:xfrm>
          <a:off x="315482" y="1022953"/>
          <a:ext cx="8418615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729">
                  <a:extLst>
                    <a:ext uri="{9D8B030D-6E8A-4147-A177-3AD203B41FA5}">
                      <a16:colId xmlns:a16="http://schemas.microsoft.com/office/drawing/2014/main" xmlns="" val="2841695742"/>
                    </a:ext>
                  </a:extLst>
                </a:gridCol>
                <a:gridCol w="7504886">
                  <a:extLst>
                    <a:ext uri="{9D8B030D-6E8A-4147-A177-3AD203B41FA5}">
                      <a16:colId xmlns:a16="http://schemas.microsoft.com/office/drawing/2014/main" xmlns="" val="14577257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P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  <a:cs typeface="Raleway"/>
                        </a:rPr>
                        <a:t>Preterm infants undergoing ROP eye exam in the Neonatal intensive care unit (NICU)</a:t>
                      </a:r>
                      <a:endParaRPr lang="en-CA" sz="1800" dirty="0"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1580186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I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Procedure modification or Pharmacological or non-pharmacological pain relieving treatments</a:t>
                      </a:r>
                      <a:endParaRPr lang="en-CA" sz="1800" dirty="0"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148890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5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Active treatment or placebo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93680661"/>
                  </a:ext>
                </a:extLst>
              </a:tr>
              <a:tr h="810347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O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Primary: </a:t>
                      </a:r>
                      <a:r>
                        <a:rPr lang="en-CA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Validated</a:t>
                      </a:r>
                      <a:r>
                        <a:rPr lang="en-CA" sz="1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 pain assessment tools during (pain reactivity) and immediately after (pain regulation) eye exams. If multiple timepoints reported, closest to start/end of procedure used.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Secondary:</a:t>
                      </a:r>
                      <a:r>
                        <a:rPr lang="en-CA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 Physiological, behavioural, and adverse event outcomes</a:t>
                      </a:r>
                      <a:endParaRPr lang="en-CA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9982839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S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5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Randomized controlled trials including crossovers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0589828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-1"/>
            <a:ext cx="9144000" cy="223807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METHODS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5482" y="223620"/>
            <a:ext cx="8229600" cy="580422"/>
          </a:xfrm>
          <a:prstGeom prst="rect">
            <a:avLst/>
          </a:prstGeom>
        </p:spPr>
        <p:txBody>
          <a:bodyPr vert="horz" lIns="81604" tIns="40802" rIns="81604" bIns="40802" rtlCol="0">
            <a:normAutofit fontScale="92500" lnSpcReduction="10000"/>
          </a:bodyPr>
          <a:lstStyle>
            <a:lvl1pPr marL="306016" indent="-306016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035" indent="-255013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54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075" indent="-204011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97" indent="-204011" algn="l" defTabSz="40802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118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140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161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183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BAYESIAN NETWORK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9489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Consistency assessed using node splitting and supplemented with consistency model.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Dias, Sutton, Ades, &amp; Welton, 2013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Meta-regression based on: baseline risk, scaled score, imputed mean, birthweight, gestational age, risk of bias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Model fit assessed following NICE recommendations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B9F651-216A-4862-B478-1825487B9702}"/>
              </a:ext>
            </a:extLst>
          </p:cNvPr>
          <p:cNvSpPr/>
          <p:nvPr/>
        </p:nvSpPr>
        <p:spPr>
          <a:xfrm>
            <a:off x="0" y="-1"/>
            <a:ext cx="9144000" cy="223807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7219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Pain reactivity and regulation converted to absolute scores using the largest trial as a baseline. </a:t>
            </a:r>
            <a:r>
              <a:rPr lang="en-CA" sz="1200" i="1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2013; </a:t>
            </a:r>
            <a:r>
              <a:rPr lang="en-CA" sz="1200" i="1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Thorlund</a:t>
            </a:r>
            <a:r>
              <a:rPr lang="en-CA" sz="1200" i="1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Walter, Johnston, Furukawa, &amp; </a:t>
            </a:r>
            <a:r>
              <a:rPr lang="en-CA" sz="1200" i="1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Guyatt</a:t>
            </a:r>
            <a:r>
              <a:rPr lang="en-CA" sz="1200" i="1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2011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Used to create icon arrays for top three treatments as ranked by SUCRA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Calculate probability that absolute score is below a threshold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2362AD0-2718-49AE-997F-554F3B5A72D4}"/>
              </a:ext>
            </a:extLst>
          </p:cNvPr>
          <p:cNvSpPr/>
          <p:nvPr/>
        </p:nvSpPr>
        <p:spPr>
          <a:xfrm>
            <a:off x="0" y="-1"/>
            <a:ext cx="9144000" cy="223807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253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FFB6A4-5BE2-4E15-8FDF-F8229642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10" y="306826"/>
            <a:ext cx="4720871" cy="5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8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Network Meta-analysis primer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30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1" y="0"/>
            <a:ext cx="1526394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1655196" y="575830"/>
            <a:ext cx="6462674" cy="1027371"/>
          </a:xfrm>
          <a:prstGeom prst="rect">
            <a:avLst/>
          </a:prstGeom>
          <a:effectLst/>
        </p:spPr>
        <p:txBody>
          <a:bodyPr vert="horz" lIns="81604" tIns="40802" rIns="81604" bIns="40802" rtlCol="0">
            <a:noAutofit/>
          </a:bodyPr>
          <a:lstStyle>
            <a:lvl1pPr marL="306016" indent="-306016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035" indent="-255013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54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075" indent="-204011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97" indent="-204011" algn="l" defTabSz="40802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118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140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161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183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94111" y="860929"/>
            <a:ext cx="7449889" cy="4488444"/>
            <a:chOff x="2144298" y="619853"/>
            <a:chExt cx="7082993" cy="42673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364" y="975663"/>
              <a:ext cx="4146515" cy="364893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65345" y="763179"/>
              <a:ext cx="1914095" cy="3511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Topical Anesthetic (TA)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44298" y="3192705"/>
              <a:ext cx="2217050" cy="3511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+ N2O + 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622222" y="619853"/>
              <a:ext cx="2136973" cy="351143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multisensory + TA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20882" y="1075760"/>
              <a:ext cx="1106893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NNS + TA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496710" y="1635431"/>
              <a:ext cx="157826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+ TA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28682" y="4490508"/>
              <a:ext cx="248812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Acetaminophen 60m + 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76728" y="4517916"/>
              <a:ext cx="1314881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WFDRI + TA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831961" y="4016238"/>
              <a:ext cx="138209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00811" y="2508367"/>
              <a:ext cx="142648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No treatment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416723" y="3427233"/>
              <a:ext cx="1630986" cy="351143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EBM multisensory + TA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38311" y="4043190"/>
              <a:ext cx="2226482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Acetaminophen 30m + 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04836" y="2292807"/>
              <a:ext cx="161720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repeated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05806" y="1431091"/>
              <a:ext cx="161720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+ singing</a:t>
              </a: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PAIN REACTIVITY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474B262-2149-4472-BF21-6AB72B8C8945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</p:spTree>
    <p:extLst>
      <p:ext uri="{BB962C8B-B14F-4D97-AF65-F5344CB8AC3E}">
        <p14:creationId xmlns:p14="http://schemas.microsoft.com/office/powerpoint/2010/main" val="18728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7049" y="473729"/>
            <a:ext cx="2114520" cy="4455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Inconsistency detected in one comparison.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Trial was very high risk of bias and inaccessible to meta-regression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Removal reduced between-trial SD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Best fitting model was Boyle removed and imputed means removed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INCONSISTENCY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2825E5-B6FF-494D-ACD0-D9F45B7B1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62"/>
          <a:stretch/>
        </p:blipFill>
        <p:spPr>
          <a:xfrm>
            <a:off x="3641569" y="1149313"/>
            <a:ext cx="5444812" cy="4696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1C25239-B565-4003-B2F7-2F11E49552D6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5C1CF12-29E6-475C-B4D5-5D34081EF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147"/>
          <a:stretch/>
        </p:blipFill>
        <p:spPr>
          <a:xfrm>
            <a:off x="3641569" y="312275"/>
            <a:ext cx="5443200" cy="403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BA61D58-DDFD-4D86-A5D2-10FCDBA7BDE8}"/>
              </a:ext>
            </a:extLst>
          </p:cNvPr>
          <p:cNvSpPr txBox="1"/>
          <p:nvPr/>
        </p:nvSpPr>
        <p:spPr>
          <a:xfrm>
            <a:off x="5131546" y="699230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20 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1228</a:t>
            </a:r>
          </a:p>
          <a:p>
            <a:r>
              <a:rPr lang="en-CA" sz="800" b="1" dirty="0">
                <a:solidFill>
                  <a:srgbClr val="747479"/>
                </a:solidFill>
              </a:rPr>
              <a:t>SD =  1.32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A6FF358-675B-446B-A224-3273AB1469C0}"/>
              </a:ext>
            </a:extLst>
          </p:cNvPr>
          <p:cNvSpPr txBox="1"/>
          <p:nvPr/>
        </p:nvSpPr>
        <p:spPr>
          <a:xfrm>
            <a:off x="5675831" y="694876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19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1188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1.15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0A7105B-E937-4400-8956-9F8CB83F3F99}"/>
              </a:ext>
            </a:extLst>
          </p:cNvPr>
          <p:cNvSpPr txBox="1"/>
          <p:nvPr/>
        </p:nvSpPr>
        <p:spPr>
          <a:xfrm>
            <a:off x="6220115" y="690515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14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809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0.78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E73AD5-F7EE-4186-89F6-34EFF6ECD610}"/>
              </a:ext>
            </a:extLst>
          </p:cNvPr>
          <p:cNvSpPr txBox="1"/>
          <p:nvPr/>
        </p:nvSpPr>
        <p:spPr>
          <a:xfrm>
            <a:off x="6781820" y="694866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19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1188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1.21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111CFC-B04B-492C-8B56-143A81E0293E}"/>
              </a:ext>
            </a:extLst>
          </p:cNvPr>
          <p:cNvSpPr txBox="1"/>
          <p:nvPr/>
        </p:nvSpPr>
        <p:spPr>
          <a:xfrm>
            <a:off x="7339172" y="694865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17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1084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1.21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40C0A4-351A-454A-947E-4E2CA516C755}"/>
              </a:ext>
            </a:extLst>
          </p:cNvPr>
          <p:cNvSpPr txBox="1"/>
          <p:nvPr/>
        </p:nvSpPr>
        <p:spPr>
          <a:xfrm>
            <a:off x="7887812" y="703579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16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966</a:t>
            </a:r>
          </a:p>
          <a:p>
            <a:r>
              <a:rPr lang="en-CA" sz="800" b="1" dirty="0">
                <a:solidFill>
                  <a:srgbClr val="747479"/>
                </a:solidFill>
              </a:rPr>
              <a:t>SD =  1.09</a:t>
            </a:r>
          </a:p>
        </p:txBody>
      </p:sp>
    </p:spTree>
    <p:extLst>
      <p:ext uri="{BB962C8B-B14F-4D97-AF65-F5344CB8AC3E}">
        <p14:creationId xmlns:p14="http://schemas.microsoft.com/office/powerpoint/2010/main" val="287183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RELATIVE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2479" y="383286"/>
            <a:ext cx="6694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Moderate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Probability that difference between top two treatments is at least 2 points = 12.8%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037" y="1363316"/>
            <a:ext cx="6085800" cy="980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665C95"/>
                </a:solidFill>
              </a:rPr>
              <a:t>League table (all comparisons)</a:t>
            </a:r>
            <a:endParaRPr lang="en-US" sz="2400" dirty="0">
              <a:solidFill>
                <a:srgbClr val="665C9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02CBD74-E1E8-49AE-886C-F153102CF6FB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63" y="2170444"/>
            <a:ext cx="7328445" cy="36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RELATIVE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2479" y="383286"/>
            <a:ext cx="6694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Moderate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Probability that difference between top two treatments is at least 2 points = 12.8%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037" y="1363316"/>
            <a:ext cx="6085800" cy="9800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665C95"/>
                </a:solidFill>
              </a:rPr>
              <a:t>PIPP Reactivity </a:t>
            </a:r>
            <a:r>
              <a:rPr lang="en-US" sz="2400" dirty="0" err="1">
                <a:solidFill>
                  <a:srgbClr val="665C95"/>
                </a:solidFill>
              </a:rPr>
              <a:t>vs</a:t>
            </a:r>
            <a:r>
              <a:rPr lang="en-US" sz="2400" dirty="0">
                <a:solidFill>
                  <a:srgbClr val="665C95"/>
                </a:solidFill>
              </a:rPr>
              <a:t> Topical Anesthetic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02CBD74-E1E8-49AE-886C-F153102CF6FB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E95A66D-9F8A-41E0-8A73-A0BD5EBFB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3"/>
          <a:stretch/>
        </p:blipFill>
        <p:spPr>
          <a:xfrm>
            <a:off x="1657613" y="2059912"/>
            <a:ext cx="7333987" cy="32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"/>
    </mc:Choice>
    <mc:Fallback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ABSOLUTE SCORES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80079" y="363934"/>
            <a:ext cx="6781041" cy="76621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Probability that mean absolute score &lt;= 6 less than 1%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E3DDCAE-E56A-4A7A-B710-3EBFC1123033}"/>
              </a:ext>
            </a:extLst>
          </p:cNvPr>
          <p:cNvSpPr txBox="1">
            <a:spLocks/>
          </p:cNvSpPr>
          <p:nvPr/>
        </p:nvSpPr>
        <p:spPr>
          <a:xfrm rot="16200000">
            <a:off x="927644" y="3323607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PIPP Score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655DBA6-0B18-4032-8AA4-3FF8DBE84013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EE65043-9C50-458E-9BCE-2FEA6BC747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32" y="1363345"/>
            <a:ext cx="6963168" cy="3517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85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“Best” treatment most likely to be sweet taste combined with other sensory stimulation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Little justification to choose between top treatments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No treatments appear effective in absolute terms.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Need to identify sources of heterogeneity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57A7043-57D3-4062-B4B0-54950738C343}"/>
              </a:ext>
            </a:extLst>
          </p:cNvPr>
          <p:cNvSpPr/>
          <p:nvPr/>
        </p:nvSpPr>
        <p:spPr>
          <a:xfrm>
            <a:off x="0" y="0"/>
            <a:ext cx="9144000" cy="190005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DISCUSSION – IMPLICATIONS –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7474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2CB73AD-4A47-47B2-811C-A45A942E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CA" dirty="0" err="1"/>
              <a:t>Borenstein</a:t>
            </a:r>
            <a:r>
              <a:rPr lang="en-CA" dirty="0"/>
              <a:t>, M., Hedges, L. V., Higgins, J. P. T., &amp; Rothstein, H. R. (2009). </a:t>
            </a:r>
            <a:r>
              <a:rPr lang="en-CA" i="1" dirty="0"/>
              <a:t>Introduction to Meta-Analysis</a:t>
            </a:r>
            <a:r>
              <a:rPr lang="en-CA" dirty="0"/>
              <a:t>. https://doi.org/10.1002/9780470743386.fmatter</a:t>
            </a:r>
          </a:p>
          <a:p>
            <a:r>
              <a:rPr lang="en-CA" dirty="0"/>
              <a:t>Dias, S., Sutton, A. J., Ades, A. E., &amp; Welton, N. J. (2013). Evidence Synthesis for Decision Making 2: A Generalized Linear Modeling Framework for Pairwise and Network Meta-analysis of Randomized Controlled Trials. </a:t>
            </a:r>
            <a:r>
              <a:rPr lang="en-CA" i="1" dirty="0"/>
              <a:t>Medical Decision Making</a:t>
            </a:r>
            <a:r>
              <a:rPr lang="en-CA" dirty="0"/>
              <a:t>, </a:t>
            </a:r>
            <a:r>
              <a:rPr lang="en-CA" i="1" dirty="0"/>
              <a:t>33</a:t>
            </a:r>
            <a:r>
              <a:rPr lang="en-CA" dirty="0"/>
              <a:t>(5), 607. https://doi.org/10.1177/0272989X12458724</a:t>
            </a:r>
          </a:p>
          <a:p>
            <a:r>
              <a:rPr lang="en-CA" dirty="0"/>
              <a:t>Dias, S., Welton, N. J., Sutton, A. J., Caldwell, D. M., Lu, G., &amp; Ades,  a E. (2013). Evidence synthesis for decision making 4: inconsistency in networks of evidence based on randomized controlled trials. </a:t>
            </a:r>
            <a:r>
              <a:rPr lang="en-CA" i="1" dirty="0"/>
              <a:t>Medical Decision Making : An International Journal of the Society for Medical Decision Making</a:t>
            </a:r>
            <a:r>
              <a:rPr lang="en-CA" dirty="0"/>
              <a:t>, </a:t>
            </a:r>
            <a:r>
              <a:rPr lang="en-CA" i="1" dirty="0"/>
              <a:t>33</a:t>
            </a:r>
            <a:r>
              <a:rPr lang="en-CA" dirty="0"/>
              <a:t>(5), 641–56. https://doi.org/10.1177/0272989X12455847</a:t>
            </a:r>
          </a:p>
          <a:p>
            <a:r>
              <a:rPr lang="en-CA" dirty="0"/>
              <a:t>Francis, K. (2016). Evidence-Based Practice Brief What Is Best Practice for Providing Pain Relief During Retinopathy of Prematurity, </a:t>
            </a:r>
            <a:r>
              <a:rPr lang="en-CA" i="1" dirty="0"/>
              <a:t>16</a:t>
            </a:r>
            <a:r>
              <a:rPr lang="en-CA" dirty="0"/>
              <a:t>(3), 220–228. https://doi.org/10.1097/ANC.0000000000000267</a:t>
            </a:r>
          </a:p>
          <a:p>
            <a:r>
              <a:rPr lang="en-CA" dirty="0"/>
              <a:t>Higgins, J. P. T., &amp; Green, S. (2011). </a:t>
            </a:r>
            <a:r>
              <a:rPr lang="en-CA" i="1" dirty="0"/>
              <a:t>Cochrane Handbook for Systematic Reviews of Interventions</a:t>
            </a:r>
            <a:r>
              <a:rPr lang="en-CA" dirty="0"/>
              <a:t> (Version 5.). The Cochrane Collaboration. Retrieved from www.cochrane-handbook.org</a:t>
            </a:r>
          </a:p>
          <a:p>
            <a:r>
              <a:rPr lang="en-CA" dirty="0"/>
              <a:t>Jefferies, A., &amp; Canadian Paediatric Society: Fetus and Newborn Committee. (2016). Retinopathy of prematurity: An update on screening and management. </a:t>
            </a:r>
            <a:r>
              <a:rPr lang="en-CA" i="1" dirty="0" err="1"/>
              <a:t>Paediatr</a:t>
            </a:r>
            <a:r>
              <a:rPr lang="en-CA" i="1" dirty="0"/>
              <a:t> Child Health</a:t>
            </a:r>
            <a:r>
              <a:rPr lang="en-CA" dirty="0"/>
              <a:t>, </a:t>
            </a:r>
            <a:r>
              <a:rPr lang="en-CA" i="1" dirty="0"/>
              <a:t>21</a:t>
            </a:r>
            <a:r>
              <a:rPr lang="en-CA" dirty="0"/>
              <a:t>(2), 101–4. https://doi.org/10.1016/s0031-3955(02)00111-6</a:t>
            </a:r>
          </a:p>
          <a:p>
            <a:r>
              <a:rPr lang="en-CA" dirty="0"/>
              <a:t>Samra, H. a, &amp; McGrath, J. M. (2009). Pain management during retinopathy of prematurity eye examinations: a systematic review. </a:t>
            </a:r>
            <a:r>
              <a:rPr lang="en-CA" i="1" dirty="0"/>
              <a:t>Advances in Neonatal Care : Official Journal of the National Association of Neonatal Nurses</a:t>
            </a:r>
            <a:r>
              <a:rPr lang="en-CA" dirty="0"/>
              <a:t>, </a:t>
            </a:r>
            <a:r>
              <a:rPr lang="en-CA" i="1" dirty="0"/>
              <a:t>9</a:t>
            </a:r>
            <a:r>
              <a:rPr lang="en-CA" dirty="0"/>
              <a:t>(3), 99–110. https://doi.org/10.1097/ANC.0b013e3181a68b48</a:t>
            </a:r>
          </a:p>
          <a:p>
            <a:r>
              <a:rPr lang="en-CA" dirty="0"/>
              <a:t>Shah, P., Yoon, E. W., &amp; Chan, P. (2014). </a:t>
            </a:r>
            <a:r>
              <a:rPr lang="en-CA" i="1" dirty="0"/>
              <a:t>Annual Report 2014</a:t>
            </a:r>
            <a:r>
              <a:rPr lang="en-CA" dirty="0"/>
              <a:t>. </a:t>
            </a:r>
            <a:r>
              <a:rPr lang="en-CA" i="1" dirty="0"/>
              <a:t>Canadian Neonatal Network</a:t>
            </a:r>
            <a:r>
              <a:rPr lang="en-CA" dirty="0"/>
              <a:t>.</a:t>
            </a:r>
          </a:p>
          <a:p>
            <a:r>
              <a:rPr lang="en-CA" dirty="0"/>
              <a:t>Stevens, B., Yamada, J., Ohlsson, A., Haliburton, S., &amp; </a:t>
            </a:r>
            <a:r>
              <a:rPr lang="en-CA" dirty="0" err="1"/>
              <a:t>Shorkey</a:t>
            </a:r>
            <a:r>
              <a:rPr lang="en-CA" dirty="0"/>
              <a:t>, A. (2016). Sucrose for analgesia in newborn infants undergoing painful procedures. In J. Yamada (Ed.), </a:t>
            </a:r>
            <a:r>
              <a:rPr lang="en-CA" i="1" dirty="0"/>
              <a:t>Cochrane Database of Systematic Reviews</a:t>
            </a:r>
            <a:r>
              <a:rPr lang="en-CA" dirty="0"/>
              <a:t> (Vol. 1, p. CD001069). Chichester, UK: John Wiley &amp; Sons, Ltd. https://doi.org/10.1002/14651858.CD001069.pub5</a:t>
            </a:r>
          </a:p>
          <a:p>
            <a:r>
              <a:rPr lang="en-CA" dirty="0"/>
              <a:t>Sun, X., </a:t>
            </a:r>
            <a:r>
              <a:rPr lang="en-CA" dirty="0" err="1"/>
              <a:t>Lemyre</a:t>
            </a:r>
            <a:r>
              <a:rPr lang="en-CA" dirty="0"/>
              <a:t>, B., Barrowman, N., &amp; O’Connor, M. (2010). Pain management during eye examinations for retinopathy of prematurity in preterm infants: A systematic review. </a:t>
            </a:r>
            <a:r>
              <a:rPr lang="en-CA" i="1" dirty="0"/>
              <a:t>Acta </a:t>
            </a:r>
            <a:r>
              <a:rPr lang="en-CA" i="1" dirty="0" err="1"/>
              <a:t>Paediatrica</a:t>
            </a:r>
            <a:r>
              <a:rPr lang="en-CA" i="1" dirty="0"/>
              <a:t>, International Journal of Paediatrics</a:t>
            </a:r>
            <a:r>
              <a:rPr lang="en-CA" dirty="0"/>
              <a:t>, </a:t>
            </a:r>
            <a:r>
              <a:rPr lang="en-CA" i="1" dirty="0"/>
              <a:t>99</a:t>
            </a:r>
            <a:r>
              <a:rPr lang="en-CA" dirty="0"/>
              <a:t>(3), 329–334. https://doi.org/10.1111/j.1651-2227.2009.01612.x</a:t>
            </a:r>
          </a:p>
          <a:p>
            <a:r>
              <a:rPr lang="en-CA" dirty="0" err="1"/>
              <a:t>Thorlund</a:t>
            </a:r>
            <a:r>
              <a:rPr lang="en-CA" dirty="0"/>
              <a:t>, K., Walter, S. D., Johnston, B. C., Furukawa, T. A., &amp; </a:t>
            </a:r>
            <a:r>
              <a:rPr lang="en-CA" dirty="0" err="1"/>
              <a:t>Guyatt</a:t>
            </a:r>
            <a:r>
              <a:rPr lang="en-CA" dirty="0"/>
              <a:t>, G. H. (2011). Pooling health-related quality of life outcomes in meta-analysis-a tutorial and review of methods for enhancing interpretability. </a:t>
            </a:r>
            <a:r>
              <a:rPr lang="en-CA" i="1" dirty="0"/>
              <a:t>Research Synthesis Methods</a:t>
            </a:r>
            <a:r>
              <a:rPr lang="en-CA" dirty="0"/>
              <a:t>, </a:t>
            </a:r>
            <a:r>
              <a:rPr lang="en-CA" i="1" dirty="0"/>
              <a:t>2</a:t>
            </a:r>
            <a:r>
              <a:rPr lang="en-CA" dirty="0"/>
              <a:t>(3), 188–203. https://doi.org/10.1002/jrsm.46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0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7351"/>
            <a:ext cx="5886449" cy="3922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600" dirty="0">
                <a:solidFill>
                  <a:srgbClr val="665C95"/>
                </a:solidFill>
                <a:latin typeface="Raleway Medium"/>
                <a:cs typeface="Raleway Medium"/>
              </a:rPr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90652"/>
            <a:ext cx="9143999" cy="6409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595959"/>
                </a:solidFill>
                <a:latin typeface="Raleway"/>
                <a:cs typeface="Raleway"/>
              </a:rPr>
              <a:t>Special thanks to the MOM-LINC lab and funders for ongoing support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44" y="3982949"/>
            <a:ext cx="1913306" cy="708632"/>
          </a:xfrm>
          <a:prstGeom prst="rect">
            <a:avLst/>
          </a:prstGeom>
        </p:spPr>
      </p:pic>
      <p:pic>
        <p:nvPicPr>
          <p:cNvPr id="1028" name="Picture 4" descr="Image result for nova scotia health research found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38" y="4849000"/>
            <a:ext cx="1763499" cy="9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0.wp.com/scholarshipjamaica.com/wp-content/uploads/2016/10/Vanier-Canada-Graduate-Scholarship-BUtton.jpg?ssl=1">
            <a:extLst>
              <a:ext uri="{FF2B5EF4-FFF2-40B4-BE49-F238E27FC236}">
                <a16:creationId xmlns:a16="http://schemas.microsoft.com/office/drawing/2014/main" xmlns="" id="{E921B7AE-E88E-4AEE-A801-92C78366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32" y="1872676"/>
            <a:ext cx="1382733" cy="12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68" y="2746549"/>
            <a:ext cx="2341459" cy="10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C4C8B3-A3A0-41EE-9134-C68E219D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2B61B0-4EC8-4AE2-8C9D-8FD1738D9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9DEF8C4-9F8A-4019-ACE4-59D410A8D883}"/>
              </a:ext>
            </a:extLst>
          </p:cNvPr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Extra slides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830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B6D2FF-AA04-4AAE-A521-7703C5C1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influential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7BD22C-52D7-46C3-AC34-AAB9AEB8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681"/>
            <a:ext cx="9144000" cy="32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WHY CONDUCT A META-ANALYSIS?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763"/>
            <a:ext cx="9144000" cy="2354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881"/>
            <a:ext cx="9144000" cy="2354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7746"/>
            <a:ext cx="9144000" cy="3002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27747"/>
            <a:ext cx="9144000" cy="30025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5595845"/>
            <a:ext cx="4530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rgbClr val="595959"/>
                </a:solidFill>
                <a:latin typeface="Raleway"/>
              </a:rPr>
              <a:t>Borenstein</a:t>
            </a:r>
            <a:r>
              <a:rPr lang="en-CA" dirty="0">
                <a:solidFill>
                  <a:srgbClr val="595959"/>
                </a:solidFill>
                <a:latin typeface="Raleway"/>
              </a:rPr>
              <a:t>, Hedges, Higgins, &amp; Rothstein, 2009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10858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69" y="421767"/>
            <a:ext cx="4812289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5C95"/>
                </a:solidFill>
              </a:rPr>
              <a:t>Participant characteristics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3223"/>
          <a:stretch/>
        </p:blipFill>
        <p:spPr>
          <a:xfrm>
            <a:off x="2677612" y="1512685"/>
            <a:ext cx="5972832" cy="1233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612" y="2982490"/>
            <a:ext cx="5971032" cy="1222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784" y="4285796"/>
            <a:ext cx="5169860" cy="12268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SYNTHESIS FEASIBILITY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1451796" y="2724380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Treatment effect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00289" y="2759135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Baseline PIPP score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00289" y="4267954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Postmenstrual 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784889C-5FD9-492D-AC34-D953325ED5CE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</p:spTree>
    <p:extLst>
      <p:ext uri="{BB962C8B-B14F-4D97-AF65-F5344CB8AC3E}">
        <p14:creationId xmlns:p14="http://schemas.microsoft.com/office/powerpoint/2010/main" val="6032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028" y="1512685"/>
            <a:ext cx="5971032" cy="125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61" y="2917685"/>
            <a:ext cx="5813292" cy="1276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399" y="363539"/>
            <a:ext cx="4812289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65C95"/>
                </a:solidFill>
              </a:rPr>
              <a:t>Study Characteristics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067" y="4278179"/>
            <a:ext cx="4484480" cy="106416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SYNTHESIS FEASIBILITY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1547575" y="2734605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Treatment effect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96068" y="2720569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Imputed mean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96068" y="4212217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Risk of Bias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81C8102-1439-45A4-BBCB-3FBFCECFBD0C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</p:spTree>
    <p:extLst>
      <p:ext uri="{BB962C8B-B14F-4D97-AF65-F5344CB8AC3E}">
        <p14:creationId xmlns:p14="http://schemas.microsoft.com/office/powerpoint/2010/main" val="21850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5C95"/>
                </a:solidFill>
              </a:rPr>
              <a:t>WHAT IF HAD A DIFFERENT QUESTION?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414EAC3-231B-4342-93DB-5109513B0704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42846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6" name="Straight Arrow Connector 15">
            <a:extLst/>
          </p:cNvPr>
          <p:cNvCxnSpPr>
            <a:cxnSpLocks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85E2B8-22D8-4D9E-81E9-DF8A292783F6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33888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cxnSp>
        <p:nvCxnSpPr>
          <p:cNvPr id="16" name="Straight Arrow Connector 15">
            <a:extLst/>
          </p:cNvPr>
          <p:cNvCxnSpPr>
            <a:cxnSpLocks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9157DFC-0B92-4E10-BBB2-B2F1A103108F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38118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4" name="Straight Arrow Connector 13">
            <a:extLst/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126458" y="2016693"/>
            <a:ext cx="4924607" cy="641103"/>
          </a:xfrm>
          <a:prstGeom prst="parallelogram">
            <a:avLst>
              <a:gd name="adj" fmla="val 191418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INDIRECT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69F45D2-F55B-4C4A-A587-983DD0AE17B5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22614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:a16="http://schemas.microsoft.com/office/drawing/2014/main" xmlns="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:a16="http://schemas.microsoft.com/office/drawing/2014/main" xmlns="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:a16="http://schemas.microsoft.com/office/drawing/2014/main" xmlns="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4" name="Straight Arrow Connector 13">
            <a:extLst/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126458" y="2016693"/>
            <a:ext cx="4924607" cy="641103"/>
          </a:xfrm>
          <a:prstGeom prst="parallelogram">
            <a:avLst>
              <a:gd name="adj" fmla="val 191418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INDIRECT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4752EA-50FF-4A4F-85ED-02F4C704FA00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391842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Similar to pairwise meta-analysis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Trials are similar with respect 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distribution of effect modifiers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Terminology: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Transitivity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Clinical judgement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Consistency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Formal tests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Drops">
            <a:extLst/>
          </p:cNvPr>
          <p:cNvSpPr/>
          <p:nvPr/>
        </p:nvSpPr>
        <p:spPr>
          <a:xfrm>
            <a:off x="5222732" y="2156625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weet">
            <a:extLst/>
          </p:cNvPr>
          <p:cNvSpPr/>
          <p:nvPr/>
        </p:nvSpPr>
        <p:spPr>
          <a:xfrm>
            <a:off x="6571205" y="3220029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Paracetamol">
            <a:extLst/>
          </p:cNvPr>
          <p:cNvSpPr/>
          <p:nvPr/>
        </p:nvSpPr>
        <p:spPr>
          <a:xfrm>
            <a:off x="6939441" y="1597743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/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5981541" y="2926274"/>
            <a:ext cx="773782" cy="481593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/>
          </p:cNvPr>
          <p:cNvCxnSpPr>
            <a:stCxn id="5" idx="0"/>
            <a:endCxn id="6" idx="4"/>
          </p:cNvCxnSpPr>
          <p:nvPr/>
        </p:nvCxnSpPr>
        <p:spPr>
          <a:xfrm flipV="1">
            <a:off x="7199823" y="2502618"/>
            <a:ext cx="184118" cy="717411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33725" y="2781326"/>
            <a:ext cx="133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6159" y="145801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0493" y="4225666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2" name="Straight Arrow Connector 11">
            <a:extLst/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5981541" y="2050181"/>
            <a:ext cx="957900" cy="238495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0580DE-66EC-49E5-8E8C-88F38263F0A9}"/>
              </a:ext>
            </a:extLst>
          </p:cNvPr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FA29855-A70F-4971-81F5-22D651CE8E57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1219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theme/theme1.xml><?xml version="1.0" encoding="utf-8"?>
<a:theme xmlns:a="http://schemas.openxmlformats.org/drawingml/2006/main" name="mom-linc-CPPR Test January 17_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mom-linc-CPPR Test January 17_2016</Template>
  <TotalTime>28980</TotalTime>
  <Words>1160</Words>
  <Application>Microsoft Office PowerPoint</Application>
  <PresentationFormat>On-screen Show (4:3)</PresentationFormat>
  <Paragraphs>242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Garamond</vt:lpstr>
      <vt:lpstr>Helvetica Light</vt:lpstr>
      <vt:lpstr>Raleway</vt:lpstr>
      <vt:lpstr>Raleway Medium</vt:lpstr>
      <vt:lpstr>Times New Roman</vt:lpstr>
      <vt:lpstr>Wingdings</vt:lpstr>
      <vt:lpstr>mom-linc-CPPR Test January 17_2016</vt:lpstr>
      <vt:lpstr>Network meta-analysis: An introduction and applied example</vt:lpstr>
      <vt:lpstr>PowerPoint Presentation</vt:lpstr>
      <vt:lpstr>WHY CONDUCT A META-ANALYSIS?</vt:lpstr>
      <vt:lpstr>WHAT IF HAD A DIFFERENT QUESTION?</vt:lpstr>
      <vt:lpstr>DIRECT AND INDIRECT EVIDENCE</vt:lpstr>
      <vt:lpstr>DIRECT AND INDIRECT EVIDENCE</vt:lpstr>
      <vt:lpstr>DIRECT AND INDIRECT EVIDENCE</vt:lpstr>
      <vt:lpstr>DIRECT AND INDIRECT EVIDENCE</vt:lpstr>
      <vt:lpstr>ASSUMPTIONS</vt:lpstr>
      <vt:lpstr>WHAT CAN NMA ADD?</vt:lpstr>
      <vt:lpstr>Basic steps in an NMA</vt:lpstr>
      <vt:lpstr>TWO MAIN APPROACHES</vt:lpstr>
      <vt:lpstr>PowerPoint Presentation</vt:lpstr>
      <vt:lpstr>SCREENING FOR ROP</vt:lpstr>
      <vt:lpstr>PowerPoint Presentation</vt:lpstr>
      <vt:lpstr>PowerPoint Presentation</vt:lpstr>
      <vt:lpstr>STATISTICAL ANALYSIS</vt:lpstr>
      <vt:lpstr>STATISTICAL ANALYSIS</vt:lpstr>
      <vt:lpstr>PowerPoint Presentation</vt:lpstr>
      <vt:lpstr>PowerPoint Presentation</vt:lpstr>
      <vt:lpstr>PowerPoint Presentation</vt:lpstr>
      <vt:lpstr>League table (all comparisons)</vt:lpstr>
      <vt:lpstr>PIPP Reactivity vs Topical Anesthetic</vt:lpstr>
      <vt:lpstr>PowerPoint Presentation</vt:lpstr>
      <vt:lpstr>CONCLUSIONS</vt:lpstr>
      <vt:lpstr>REFERENCES</vt:lpstr>
      <vt:lpstr>Acknowledgements</vt:lpstr>
      <vt:lpstr>PowerPoint Presentation</vt:lpstr>
      <vt:lpstr>Identifying influential studies</vt:lpstr>
      <vt:lpstr>Participant characteristics</vt:lpstr>
      <vt:lpstr>Study Characteristics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kaitlyn sheffield</dc:creator>
  <cp:lastModifiedBy>Disher, Tim</cp:lastModifiedBy>
  <cp:revision>401</cp:revision>
  <dcterms:created xsi:type="dcterms:W3CDTF">2015-09-09T19:42:01Z</dcterms:created>
  <dcterms:modified xsi:type="dcterms:W3CDTF">2018-02-05T20:18:31Z</dcterms:modified>
</cp:coreProperties>
</file>